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41" r:id="rId35"/>
    <p:sldId id="433" r:id="rId36"/>
    <p:sldId id="443" r:id="rId37"/>
    <p:sldId id="435" r:id="rId38"/>
    <p:sldId id="444" r:id="rId39"/>
    <p:sldId id="436" r:id="rId40"/>
    <p:sldId id="445" r:id="rId41"/>
    <p:sldId id="449" r:id="rId42"/>
    <p:sldId id="437" r:id="rId43"/>
    <p:sldId id="446" r:id="rId44"/>
    <p:sldId id="447" r:id="rId45"/>
    <p:sldId id="44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2"/>
    <p:restoredTop sz="67472"/>
  </p:normalViewPr>
  <p:slideViewPr>
    <p:cSldViewPr snapToGrid="0" snapToObjects="1">
      <p:cViewPr>
        <p:scale>
          <a:sx n="55" d="100"/>
          <a:sy n="55" d="100"/>
        </p:scale>
        <p:origin x="1435" y="101"/>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6/23/2019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of the syntax at this point, we will unpack these functions and concepts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quick syntax tip:  the $ symbol specifies a column from a </a:t>
            </a:r>
            <a:r>
              <a:rPr lang="en-US" baseline="0" dirty="0" err="1"/>
              <a:t>dataframe</a:t>
            </a:r>
            <a:r>
              <a:rPr lang="en-US" baseline="0" dirty="0"/>
              <a:t> in the following format: </a:t>
            </a:r>
            <a:r>
              <a:rPr lang="en-US" baseline="0" dirty="0" err="1"/>
              <a:t>dataframe$column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6/23/2019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Laboratory Medicine Core Data Analysis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Session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953804" y="339190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pic>
        <p:nvPicPr>
          <p:cNvPr id="4" name="Picture 3">
            <a:extLst>
              <a:ext uri="{FF2B5EF4-FFF2-40B4-BE49-F238E27FC236}">
                <a16:creationId xmlns:a16="http://schemas.microsoft.com/office/drawing/2014/main" id="{F7EF6EE6-201A-1F49-8A7F-F9EA78F21355}"/>
              </a:ext>
            </a:extLst>
          </p:cNvPr>
          <p:cNvPicPr>
            <a:picLocks noChangeAspect="1"/>
          </p:cNvPicPr>
          <p:nvPr/>
        </p:nvPicPr>
        <p:blipFill>
          <a:blip r:embed="rId3"/>
          <a:stretch>
            <a:fillRect/>
          </a:stretch>
        </p:blipFill>
        <p:spPr>
          <a:xfrm>
            <a:off x="2646391" y="3186995"/>
            <a:ext cx="7572052" cy="1817794"/>
          </a:xfrm>
          <a:prstGeom prst="rect">
            <a:avLst/>
          </a:prstGeom>
        </p:spPr>
      </p:pic>
      <p:sp>
        <p:nvSpPr>
          <p:cNvPr id="6" name="Rounded Rectangular Callout 5">
            <a:extLst>
              <a:ext uri="{FF2B5EF4-FFF2-40B4-BE49-F238E27FC236}">
                <a16:creationId xmlns:a16="http://schemas.microsoft.com/office/drawing/2014/main" id="{66A62C4E-EB32-2C49-8CAA-CFE4B3B79C2A}"/>
              </a:ext>
            </a:extLst>
          </p:cNvPr>
          <p:cNvSpPr/>
          <p:nvPr/>
        </p:nvSpPr>
        <p:spPr>
          <a:xfrm>
            <a:off x="563421" y="3125441"/>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573437" y="3094662"/>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8" name="Rounded Rectangular Callout 7">
            <a:extLst>
              <a:ext uri="{FF2B5EF4-FFF2-40B4-BE49-F238E27FC236}">
                <a16:creationId xmlns:a16="http://schemas.microsoft.com/office/drawing/2014/main" id="{E73292F6-6AFD-5E44-9C53-3CBEF5763EF8}"/>
              </a:ext>
            </a:extLst>
          </p:cNvPr>
          <p:cNvSpPr/>
          <p:nvPr/>
        </p:nvSpPr>
        <p:spPr>
          <a:xfrm>
            <a:off x="9641314" y="4118194"/>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20EC3-0523-834F-BD25-249F92DA3084}"/>
              </a:ext>
            </a:extLst>
          </p:cNvPr>
          <p:cNvSpPr txBox="1"/>
          <p:nvPr/>
        </p:nvSpPr>
        <p:spPr>
          <a:xfrm>
            <a:off x="9651330" y="4087415"/>
            <a:ext cx="1537647" cy="1569660"/>
          </a:xfrm>
          <a:prstGeom prst="rect">
            <a:avLst/>
          </a:prstGeom>
          <a:noFill/>
        </p:spPr>
        <p:txBody>
          <a:bodyPr wrap="square" rtlCol="0" anchor="ctr">
            <a:spAutoFit/>
          </a:bodyPr>
          <a:lstStyle/>
          <a:p>
            <a:pPr algn="ctr"/>
            <a:r>
              <a:rPr lang="en-US" sz="2400" dirty="0">
                <a:solidFill>
                  <a:schemeClr val="bg1"/>
                </a:solidFill>
              </a:rPr>
              <a:t>Count the Test Names by First Letter</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5872642" y="4770479"/>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5882658" y="4924365"/>
            <a:ext cx="1537647" cy="1200329"/>
          </a:xfrm>
          <a:prstGeom prst="rect">
            <a:avLst/>
          </a:prstGeom>
          <a:noFill/>
        </p:spPr>
        <p:txBody>
          <a:bodyPr wrap="square" rtlCol="0" anchor="ctr">
            <a:spAutoFit/>
          </a:bodyPr>
          <a:lstStyle/>
          <a:p>
            <a:pPr algn="ctr"/>
            <a:r>
              <a:rPr lang="en-US" sz="2400" dirty="0">
                <a:solidFill>
                  <a:schemeClr val="bg1"/>
                </a:solidFill>
              </a:rPr>
              <a:t>Make a bar plot of the Data</a:t>
            </a:r>
          </a:p>
        </p:txBody>
      </p:sp>
    </p:spTree>
    <p:extLst>
      <p:ext uri="{BB962C8B-B14F-4D97-AF65-F5344CB8AC3E}">
        <p14:creationId xmlns:p14="http://schemas.microsoft.com/office/powerpoint/2010/main" val="207260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4" name="Picture 3">
            <a:extLst>
              <a:ext uri="{FF2B5EF4-FFF2-40B4-BE49-F238E27FC236}">
                <a16:creationId xmlns:a16="http://schemas.microsoft.com/office/drawing/2014/main" id="{AA566E14-B632-FE44-A834-F33937CA44FB}"/>
              </a:ext>
            </a:extLst>
          </p:cNvPr>
          <p:cNvPicPr>
            <a:picLocks noChangeAspect="1"/>
          </p:cNvPicPr>
          <p:nvPr/>
        </p:nvPicPr>
        <p:blipFill>
          <a:blip r:embed="rId3"/>
          <a:stretch>
            <a:fillRect/>
          </a:stretch>
        </p:blipFill>
        <p:spPr>
          <a:xfrm>
            <a:off x="3673366" y="454660"/>
            <a:ext cx="7099300" cy="58547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13916</TotalTime>
  <Words>3434</Words>
  <Application>Microsoft Office PowerPoint</Application>
  <PresentationFormat>Widescreen</PresentationFormat>
  <Paragraphs>426</Paragraphs>
  <Slides>45</Slides>
  <Notes>42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Narrow</vt:lpstr>
      <vt:lpstr>Calibri</vt:lpstr>
      <vt:lpstr>Monaco</vt:lpstr>
      <vt:lpstr>Tw Cen MT</vt:lpstr>
      <vt:lpstr>Tw Cen MT Condensed</vt:lpstr>
      <vt:lpstr>Wingdings</vt:lpstr>
      <vt:lpstr>Wingdings 3</vt:lpstr>
      <vt:lpstr>Integral</vt:lpstr>
      <vt:lpstr>Laboratory Medicine Core Data Analysis</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#4 </vt:lpstr>
      <vt:lpstr>Putting Functions to Work</vt:lpstr>
      <vt:lpstr>The Basics of Coding:  Objects</vt:lpstr>
      <vt:lpstr>Checking the Contents of an Object</vt:lpstr>
      <vt:lpstr>Checking the contents of an object</vt:lpstr>
      <vt:lpstr>Bending objects to your will</vt:lpstr>
      <vt:lpstr>Your Turn #5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370</cp:revision>
  <cp:lastPrinted>2019-05-03T01:02:37Z</cp:lastPrinted>
  <dcterms:created xsi:type="dcterms:W3CDTF">2018-02-12T18:18:21Z</dcterms:created>
  <dcterms:modified xsi:type="dcterms:W3CDTF">2019-06-24T05:49:48Z</dcterms:modified>
</cp:coreProperties>
</file>